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11"/>
  </p:notesMasterIdLst>
  <p:sldIdLst>
    <p:sldId id="280" r:id="rId2"/>
    <p:sldId id="276" r:id="rId3"/>
    <p:sldId id="269" r:id="rId4"/>
    <p:sldId id="273" r:id="rId5"/>
    <p:sldId id="261" r:id="rId6"/>
    <p:sldId id="270" r:id="rId7"/>
    <p:sldId id="274" r:id="rId8"/>
    <p:sldId id="275" r:id="rId9"/>
    <p:sldId id="278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0" autoAdjust="0"/>
  </p:normalViewPr>
  <p:slideViewPr>
    <p:cSldViewPr snapToGrid="0">
      <p:cViewPr varScale="1">
        <p:scale>
          <a:sx n="100" d="100"/>
          <a:sy n="100" d="100"/>
        </p:scale>
        <p:origin x="10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070280836664954"/>
          <c:y val="0.23948941740962845"/>
          <c:w val="0.61488703263723476"/>
          <c:h val="0.64509706532178213"/>
        </c:manualLayout>
      </c:layout>
      <c:bar3DChart>
        <c:barDir val="bar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contourW="38100"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dLbl>
              <c:idx val="0"/>
              <c:layout>
                <c:manualLayout>
                  <c:x val="1.0480716694356951E-3"/>
                  <c:y val="-4.26210190348593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74944737026474E-2"/>
                      <c:h val="8.06649112429316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FC9-42A6-98C0-B3EB17C136FC}"/>
                </c:ext>
              </c:extLst>
            </c:dLbl>
            <c:dLbl>
              <c:idx val="1"/>
              <c:layout>
                <c:manualLayout>
                  <c:x val="-5.2401520419800103E-3"/>
                  <c:y val="-4.447410681898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66-4FE5-BD2F-C6B757A83E5E}"/>
                </c:ext>
              </c:extLst>
            </c:dLbl>
            <c:dLbl>
              <c:idx val="2"/>
              <c:layout>
                <c:manualLayout>
                  <c:x val="6.2882237114156685E-3"/>
                  <c:y val="-4.3547489970709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267066370610451E-2"/>
                      <c:h val="3.8043892208072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D66-4FE5-BD2F-C6B757A83E5E}"/>
                </c:ext>
              </c:extLst>
            </c:dLbl>
            <c:dLbl>
              <c:idx val="3"/>
              <c:layout>
                <c:manualLayout>
                  <c:x val="3.6681064293859803E-3"/>
                  <c:y val="-4.2621019034859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31171428149385E-2"/>
                      <c:h val="9.1134857223234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D66-4FE5-BD2F-C6B757A83E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факт 2021 г</c:v>
                </c:pt>
                <c:pt idx="1">
                  <c:v>уточненный план 2021 г</c:v>
                </c:pt>
                <c:pt idx="2">
                  <c:v>превоначальный план 2021 г</c:v>
                </c:pt>
                <c:pt idx="3">
                  <c:v>факт 2020 г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454</c:v>
                </c:pt>
                <c:pt idx="1">
                  <c:v>348</c:v>
                </c:pt>
                <c:pt idx="2">
                  <c:v>183</c:v>
                </c:pt>
                <c:pt idx="3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3C9-4534-97F9-EA99E0E20D2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  <a:sp3d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3C9-4534-97F9-EA99E0E20D27}"/>
              </c:ext>
            </c:extLst>
          </c:dPt>
          <c:dLbls>
            <c:dLbl>
              <c:idx val="0"/>
              <c:layout>
                <c:manualLayout>
                  <c:x val="1.0480304083959175E-3"/>
                  <c:y val="-3.520866789836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F5E6AF-5503-4CA2-870A-D2934BAE2232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795400862966393E-2"/>
                      <c:h val="6.58402089699370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layout>
                <c:manualLayout>
                  <c:x val="-6.2881824503759664E-3"/>
                  <c:y val="-4.8180282387232383E-2"/>
                </c:manualLayout>
              </c:layout>
              <c:tx>
                <c:rich>
                  <a:bodyPr/>
                  <a:lstStyle/>
                  <a:p>
                    <a:fld id="{6CEB4BB9-D818-4321-94AF-89035E07188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dLbl>
              <c:idx val="2"/>
              <c:layout>
                <c:manualLayout>
                  <c:x val="-4.7161368377820131E-3"/>
                  <c:y val="-3.79882995745486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972C78-B85C-467B-B2C4-9012BE5DF008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026914328630485E-2"/>
                      <c:h val="5.842785783343978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C9-4534-97F9-EA99E0E20D27}"/>
                </c:ext>
              </c:extLst>
            </c:dLbl>
            <c:dLbl>
              <c:idx val="3"/>
              <c:layout>
                <c:manualLayout>
                  <c:x val="-1.2576364900751973E-2"/>
                  <c:y val="-4.35474899707095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8F4079-248C-4285-BD8A-CCB22EAF91DF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756009030886278E-2"/>
                      <c:h val="6.0280945617564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3C9-4534-97F9-EA99E0E20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факт 2021 г</c:v>
                </c:pt>
                <c:pt idx="1">
                  <c:v>уточненный план 2021 г</c:v>
                </c:pt>
                <c:pt idx="2">
                  <c:v>превоначальный план 2021 г</c:v>
                </c:pt>
                <c:pt idx="3">
                  <c:v>факт 2020 г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621</c:v>
                </c:pt>
                <c:pt idx="1">
                  <c:v>663</c:v>
                </c:pt>
                <c:pt idx="2">
                  <c:v>544</c:v>
                </c:pt>
                <c:pt idx="3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gapDepth val="500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7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633137533195538"/>
          <c:y val="0.1637948669760205"/>
          <c:w val="0.74627134299485354"/>
          <c:h val="5.5909117571270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019063860812976"/>
          <c:w val="1"/>
          <c:h val="0.72905022425103327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w="139700" h="139700" prst="divo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FE-4F5C-823C-93F862356DD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7FE-4F5C-823C-93F862356DD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F7FE-4F5C-823C-93F862356DD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FE-4F5C-823C-93F862356DD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7FE-4F5C-823C-93F862356D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616</c:v>
                </c:pt>
                <c:pt idx="1">
                  <c:v>567</c:v>
                </c:pt>
                <c:pt idx="2">
                  <c:v>579</c:v>
                </c:pt>
                <c:pt idx="3">
                  <c:v>644</c:v>
                </c:pt>
                <c:pt idx="4">
                  <c:v>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0000"/>
            </a:solidFill>
            <a:ln w="31750">
              <a:solidFill>
                <a:schemeClr val="tx1"/>
              </a:solidFill>
            </a:ln>
            <a:effectLst>
              <a:outerShdw blurRad="241300" dist="558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contourW="31750" prstMaterial="metal">
              <a:bevelT w="139700" h="139700" prst="divot"/>
              <a:bevelB w="139700" h="139700" prst="divot"/>
              <a:contourClr>
                <a:schemeClr val="tx1"/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 w="31750">
                <a:solidFill>
                  <a:schemeClr val="tx1"/>
                </a:solidFill>
              </a:ln>
              <a:effectLst>
                <a:outerShdw blurRad="165100" dist="673100" dir="5400000" sx="83000" sy="83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31750" prstMaterial="metal">
                <a:bevelT w="139700" h="139700" prst="divo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7B28-4693-BAA0-74FCB7C49E6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017-451F-ABA8-545549CD13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017-451F-ABA8-545549CD134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B28-4693-BAA0-74FCB7C49E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83</c:v>
                </c:pt>
                <c:pt idx="1">
                  <c:v>89</c:v>
                </c:pt>
                <c:pt idx="2">
                  <c:v>143</c:v>
                </c:pt>
                <c:pt idx="3">
                  <c:v>198</c:v>
                </c:pt>
                <c:pt idx="4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1"/>
        <c:gapDepth val="149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4526395655552851"/>
          <c:w val="0.96187611923466243"/>
          <c:h val="0.10643650865769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431049489937373E-3"/>
          <c:y val="0.29663753092990547"/>
          <c:w val="0.49619982591672646"/>
          <c:h val="0.6352956392035552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morning" dir="t"/>
            </a:scene3d>
            <a:sp3d>
              <a:bevelT w="101600" prst="riblet"/>
              <a:bevelB w="139700" h="139700" prst="divot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morning" dir="t"/>
              </a:scene3d>
              <a:sp3d>
                <a:bevelT w="101600" prst="riblet"/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864B-4BB6-ABE2-DF4BFCB1B977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F86630B1-4B2C-4001-B27E-5A0604215EAE}" type="VALUE">
                      <a:rPr lang="en-US" sz="3600" b="1" i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4B-4BB6-ABE2-DF4BFCB1B9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8659</c:v>
                </c:pt>
                <c:pt idx="1">
                  <c:v>9307</c:v>
                </c:pt>
                <c:pt idx="2">
                  <c:v>15802</c:v>
                </c:pt>
                <c:pt idx="3">
                  <c:v>23192</c:v>
                </c:pt>
                <c:pt idx="4">
                  <c:v>54318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272000"/>
        <c:axId val="34273536"/>
      </c:barChart>
      <c:catAx>
        <c:axId val="342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1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8749967387278"/>
          <c:y val="3.8802120336875849E-2"/>
          <c:w val="0.89454545454545531"/>
          <c:h val="0.86605504587155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E7A-468C-B2AB-12DE95F9B3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E7A-468C-B2AB-12DE95F9B3C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E7A-468C-B2AB-12DE95F9B3C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F0F-484F-8D3B-A7AB49496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Качугский </c:v>
                </c:pt>
                <c:pt idx="1">
                  <c:v>Усть-Удинский </c:v>
                </c:pt>
                <c:pt idx="2">
                  <c:v>Усть-Кутский </c:v>
                </c:pt>
                <c:pt idx="3">
                  <c:v>Казачинско-Ленский </c:v>
                </c:pt>
                <c:pt idx="4">
                  <c:v>Жигаловский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6215</c:v>
                </c:pt>
                <c:pt idx="1">
                  <c:v>6654</c:v>
                </c:pt>
                <c:pt idx="2">
                  <c:v>28320</c:v>
                </c:pt>
                <c:pt idx="3">
                  <c:v>30433</c:v>
                </c:pt>
                <c:pt idx="4">
                  <c:v>54318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7A-468C-B2AB-12DE95F9B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68544"/>
        <c:axId val="109870080"/>
      </c:barChart>
      <c:catAx>
        <c:axId val="10986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9870080"/>
        <c:crosses val="autoZero"/>
        <c:auto val="1"/>
        <c:lblAlgn val="ctr"/>
        <c:lblOffset val="100"/>
        <c:noMultiLvlLbl val="0"/>
      </c:catAx>
      <c:valAx>
        <c:axId val="109870080"/>
        <c:scaling>
          <c:orientation val="minMax"/>
        </c:scaling>
        <c:delete val="0"/>
        <c:axPos val="l"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9868544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091123771601671"/>
          <c:y val="0.13727394678303986"/>
          <c:w val="0.85113327407034423"/>
          <c:h val="0.7420581546232087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 от КГКМ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2.8396989330442546E-2"/>
                  <c:y val="0.2401405545507385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/>
                    </a:pPr>
                    <a:r>
                      <a:rPr lang="en-US" sz="2400" dirty="0">
                        <a:solidFill>
                          <a:srgbClr val="FF0000"/>
                        </a:solidFill>
                      </a:rPr>
                      <a:t>385(91%)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54689815320576"/>
                      <c:h val="0.26736345300654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11-41D2-83CF-BBD276D40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3"/>
                <c:pt idx="0">
                  <c:v>74717</c:v>
                </c:pt>
                <c:pt idx="1">
                  <c:v>139544</c:v>
                </c:pt>
                <c:pt idx="2">
                  <c:v>385188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69BA-40FB-9EB4-656CBFCF3D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 всего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6413623801307667E-3"/>
                  <c:y val="-4.54005571399078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A-40FB-9EB4-656CBFCF3D4A}"/>
                </c:ext>
              </c:extLst>
            </c:dLbl>
            <c:dLbl>
              <c:idx val="1"/>
              <c:layout>
                <c:manualLayout>
                  <c:x val="-1.0342378220870648E-16"/>
                  <c:y val="-4.31305292829125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BA-40FB-9EB4-656CBFCF3D4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424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alpha val="50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D11-41D2-83CF-BBD276D40194}"/>
                </c:ext>
              </c:extLst>
            </c:dLbl>
            <c:spPr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3"/>
                <c:pt idx="0">
                  <c:v>109448</c:v>
                </c:pt>
                <c:pt idx="1">
                  <c:v>176787</c:v>
                </c:pt>
                <c:pt idx="2">
                  <c:v>423753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69BA-40FB-9EB4-656CBFCF3D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9366912"/>
        <c:axId val="179368704"/>
        <c:axId val="153972224"/>
      </c:bar3DChart>
      <c:catAx>
        <c:axId val="1793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368704"/>
        <c:crosses val="autoZero"/>
        <c:auto val="1"/>
        <c:lblAlgn val="ctr"/>
        <c:lblOffset val="100"/>
        <c:noMultiLvlLbl val="0"/>
      </c:catAx>
      <c:valAx>
        <c:axId val="179368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366912"/>
        <c:crosses val="autoZero"/>
        <c:crossBetween val="between"/>
      </c:valAx>
      <c:serAx>
        <c:axId val="15397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79368704"/>
        <c:crosses val="autoZero"/>
      </c:serAx>
      <c:spPr>
        <a:noFill/>
        <a:ln w="32578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63071882017885"/>
          <c:y val="7.292436968927464E-2"/>
          <c:w val="0.65193021847597687"/>
          <c:h val="0.11858643704730573"/>
        </c:manualLayout>
      </c:layout>
      <c:overlay val="0"/>
      <c:spPr>
        <a:noFill/>
        <a:ln w="32578">
          <a:noFill/>
        </a:ln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019063860812976"/>
          <c:w val="1"/>
          <c:h val="0.72905022425103327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на социальную сферу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B w="139700" h="139700" prst="divo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599</c:v>
                </c:pt>
                <c:pt idx="1">
                  <c:v>532</c:v>
                </c:pt>
                <c:pt idx="2">
                  <c:v>583</c:v>
                </c:pt>
                <c:pt idx="3">
                  <c:v>680</c:v>
                </c:pt>
                <c:pt idx="4">
                  <c:v>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на прочие отрасли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105</c:v>
                </c:pt>
                <c:pt idx="1">
                  <c:v>121</c:v>
                </c:pt>
                <c:pt idx="2">
                  <c:v>130</c:v>
                </c:pt>
                <c:pt idx="3">
                  <c:v>159</c:v>
                </c:pt>
                <c:pt idx="4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4526395655552851"/>
          <c:w val="0.73482369088514787"/>
          <c:h val="0.1317922553705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019063860812976"/>
          <c:w val="1"/>
          <c:h val="0.72349099559840579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Фонд оплаты труда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274</c:v>
                </c:pt>
                <c:pt idx="1">
                  <c:v>351</c:v>
                </c:pt>
                <c:pt idx="2">
                  <c:v>386</c:v>
                </c:pt>
                <c:pt idx="3">
                  <c:v>399</c:v>
                </c:pt>
                <c:pt idx="4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Бюджетные инвестиции и расходы на капремонт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216</c:v>
                </c:pt>
                <c:pt idx="1">
                  <c:v>66</c:v>
                </c:pt>
                <c:pt idx="2">
                  <c:v>2</c:v>
                </c:pt>
                <c:pt idx="3">
                  <c:v>73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Содержание учреждений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9.3918378566565646E-4"/>
                  <c:y val="-2.575222961479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110916028915404E-2"/>
                      <c:h val="6.3679829620980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2A-4660-B861-E119FB43C52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B2A-4660-B861-E119FB43C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79</c:v>
                </c:pt>
                <c:pt idx="1">
                  <c:v>74</c:v>
                </c:pt>
                <c:pt idx="2">
                  <c:v>110</c:v>
                </c:pt>
                <c:pt idx="3">
                  <c:v>135</c:v>
                </c:pt>
                <c:pt idx="4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D-435D-A610-74562772DD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2384552229833233E-2"/>
          <c:y val="0.16564795476014477"/>
          <c:w val="0.50226535486268375"/>
          <c:h val="0.13507010946058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8841366899024E-2"/>
          <c:y val="0.16721899382877992"/>
          <c:w val="0.94082448964838905"/>
          <c:h val="0.73219219117562506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Фонд оплаты труда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</c:v>
                </c:pt>
                <c:pt idx="1">
                  <c:v>26</c:v>
                </c:pt>
                <c:pt idx="2">
                  <c:v>29</c:v>
                </c:pt>
                <c:pt idx="3">
                  <c:v>32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Бюджетные инвестиции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2F5E6AF-5503-4CA2-870A-D2934BAE2232}" type="VALUE">
                      <a:rPr lang="en-US" sz="32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EB4BB9-D818-4321-94AF-89035E07188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8972C78-B85C-467B-B2C4-9012BE5DF008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C9-4534-97F9-EA99E0E20D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8F4079-248C-4285-BD8A-CCB22EAF91DF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3C9-4534-97F9-EA99E0E20D2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6C788F6-E728-4EFB-8E0E-1C0AC2803C0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C9-4534-97F9-EA99E0E20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2">
                  <c:v>34</c:v>
                </c:pt>
                <c:pt idx="3">
                  <c:v>21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Содержание учреждений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3842432671679557E-3"/>
                  <c:y val="-1.6677790057119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7928220479851039E-2"/>
                      <c:h val="5.22200137566233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43A-46B9-AE41-F6EEA96C3F09}"/>
                </c:ext>
              </c:extLst>
            </c:dLbl>
            <c:dLbl>
              <c:idx val="1"/>
              <c:layout>
                <c:manualLayout>
                  <c:x val="3.1440912251879832E-3"/>
                  <c:y val="-1.8530877841243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4003802947507E-2"/>
                      <c:h val="5.4073101540747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EE-470C-9F22-048E1009CAB2}"/>
                </c:ext>
              </c:extLst>
            </c:dLbl>
            <c:dLbl>
              <c:idx val="2"/>
              <c:layout>
                <c:manualLayout>
                  <c:x val="-4.3009682563142429E-3"/>
                  <c:y val="-9.07443955767531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3BA4F9-C6EC-48ED-8A48-BE5E6A13D1FA}" type="VALUE">
                      <a: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2800" b="1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975463380043304E-2"/>
                      <c:h val="0.122978638712959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2A-4660-B861-E119FB43C5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100CB7-CF64-46AD-A6C8-8B68487B2EBF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99-41D5-9076-8CF4BDB2DB1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1882CB-63C9-4597-8EA1-ED1B9E96E624}" type="VALUE">
                      <a: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2800" b="1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B2A-4660-B861-E119FB43C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D-435D-A610-74562772DD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  <c:max val="9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43227367556395E-3"/>
          <c:y val="0.17676648146489071"/>
          <c:w val="0.43519140872534001"/>
          <c:h val="0.1980750941208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8841366899024E-2"/>
          <c:y val="0.16721899382877992"/>
          <c:w val="0.94082448964838905"/>
          <c:h val="0.73219219117562506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  <c:max val="9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2000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175886-E32D-4607-B846-2F4278DE11FA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B821A0-23EA-45DA-BEB8-34755A512AF7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ru-RU" sz="1200" b="1" dirty="0">
              <a:solidFill>
                <a:schemeClr val="accent4">
                  <a:lumMod val="50000"/>
                </a:schemeClr>
              </a:solidFill>
            </a:rPr>
            <a:t>В 2021 ГОДУ ПОСТАНОВКА НА НАЛОГОВЫЙ УЧЕТ НА ТЕРРИТОРИИ РАЙОНА</a:t>
          </a:r>
        </a:p>
        <a:p>
          <a:pPr rtl="0"/>
          <a:r>
            <a:rPr lang="ru-RU" sz="12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600" b="1" dirty="0">
              <a:solidFill>
                <a:srgbClr val="FF0000"/>
              </a:solidFill>
            </a:rPr>
            <a:t>24 ОРГАНИЗАЦИИ</a:t>
          </a:r>
        </a:p>
      </dgm:t>
    </dgm:pt>
    <dgm:pt modelId="{163BE0EB-E1F8-4E19-9682-F021A0F9632F}" type="parTrans" cxnId="{0747D18B-7C9E-48B8-A998-136656B68F54}">
      <dgm:prSet/>
      <dgm:spPr/>
      <dgm:t>
        <a:bodyPr/>
        <a:lstStyle/>
        <a:p>
          <a:endParaRPr lang="ru-RU"/>
        </a:p>
      </dgm:t>
    </dgm:pt>
    <dgm:pt modelId="{06C9623B-C54F-4654-B9B2-6CB6622575E1}" type="sibTrans" cxnId="{0747D18B-7C9E-48B8-A998-136656B68F54}">
      <dgm:prSet/>
      <dgm:spPr/>
      <dgm:t>
        <a:bodyPr/>
        <a:lstStyle/>
        <a:p>
          <a:endParaRPr lang="ru-RU"/>
        </a:p>
      </dgm:t>
    </dgm:pt>
    <dgm:pt modelId="{C856F1FC-9648-4C62-A5B0-F697C5958E34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endParaRPr lang="ru-RU" sz="1600" b="1" dirty="0">
            <a:solidFill>
              <a:schemeClr val="accent4">
                <a:lumMod val="50000"/>
              </a:schemeClr>
            </a:solidFill>
          </a:endParaRPr>
        </a:p>
        <a:p>
          <a:pPr rtl="0"/>
          <a:r>
            <a:rPr lang="ru-RU" sz="1600" b="1" dirty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rtl="0"/>
          <a:r>
            <a:rPr lang="ru-RU" sz="2400" b="1" dirty="0">
              <a:solidFill>
                <a:srgbClr val="FF0000"/>
              </a:solidFill>
            </a:rPr>
            <a:t>240 % </a:t>
          </a:r>
        </a:p>
        <a:p>
          <a:pPr rtl="0"/>
          <a:r>
            <a:rPr lang="ru-RU" sz="1600" b="1" dirty="0">
              <a:solidFill>
                <a:schemeClr val="accent4">
                  <a:lumMod val="50000"/>
                </a:schemeClr>
              </a:solidFill>
            </a:rPr>
            <a:t>К УРОВНЮ 2020 ГОДА</a:t>
          </a:r>
        </a:p>
        <a:p>
          <a:pPr rtl="0"/>
          <a:endParaRPr lang="ru-RU" sz="1200" b="1" dirty="0"/>
        </a:p>
      </dgm:t>
    </dgm:pt>
    <dgm:pt modelId="{A6D6C7E6-948B-4567-B17A-15B8F99BBF71}" type="parTrans" cxnId="{E78D1BC8-EE55-4ED5-9741-C93CEB69B547}">
      <dgm:prSet/>
      <dgm:spPr/>
      <dgm:t>
        <a:bodyPr/>
        <a:lstStyle/>
        <a:p>
          <a:endParaRPr lang="ru-RU"/>
        </a:p>
      </dgm:t>
    </dgm:pt>
    <dgm:pt modelId="{6B58DDDA-8F57-437D-9EDC-34ED387188D6}" type="sibTrans" cxnId="{E78D1BC8-EE55-4ED5-9741-C93CEB69B547}">
      <dgm:prSet/>
      <dgm:spPr/>
      <dgm:t>
        <a:bodyPr/>
        <a:lstStyle/>
        <a:p>
          <a:endParaRPr lang="ru-RU"/>
        </a:p>
      </dgm:t>
    </dgm:pt>
    <dgm:pt modelId="{61094C83-507D-46FB-8678-CC11AA911B9B}" type="pres">
      <dgm:prSet presAssocID="{A1175886-E32D-4607-B846-2F4278DE11FA}" presName="CompostProcess" presStyleCnt="0">
        <dgm:presLayoutVars>
          <dgm:dir/>
          <dgm:resizeHandles val="exact"/>
        </dgm:presLayoutVars>
      </dgm:prSet>
      <dgm:spPr/>
    </dgm:pt>
    <dgm:pt modelId="{F6DD1B83-E1A6-4AF7-BCED-76EF65DF71B5}" type="pres">
      <dgm:prSet presAssocID="{A1175886-E32D-4607-B846-2F4278DE11FA}" presName="arrow" presStyleLbl="bgShp" presStyleIdx="0" presStyleCnt="1"/>
      <dgm:spPr/>
    </dgm:pt>
    <dgm:pt modelId="{4085D8AA-B452-4804-AEFB-F9578048591C}" type="pres">
      <dgm:prSet presAssocID="{A1175886-E32D-4607-B846-2F4278DE11FA}" presName="linearProcess" presStyleCnt="0"/>
      <dgm:spPr/>
    </dgm:pt>
    <dgm:pt modelId="{ED9FEC7F-C99E-4375-9635-697F71F8CAC9}" type="pres">
      <dgm:prSet presAssocID="{E3B821A0-23EA-45DA-BEB8-34755A512AF7}" presName="textNode" presStyleLbl="node1" presStyleIdx="0" presStyleCnt="2" custScaleX="100722" custScaleY="118796">
        <dgm:presLayoutVars>
          <dgm:bulletEnabled val="1"/>
        </dgm:presLayoutVars>
      </dgm:prSet>
      <dgm:spPr/>
    </dgm:pt>
    <dgm:pt modelId="{417CC085-E02F-424E-8211-5E5CA0A7690C}" type="pres">
      <dgm:prSet presAssocID="{06C9623B-C54F-4654-B9B2-6CB6622575E1}" presName="sibTrans" presStyleCnt="0"/>
      <dgm:spPr/>
    </dgm:pt>
    <dgm:pt modelId="{764BAF71-896E-4D89-B300-CDCF72999AC2}" type="pres">
      <dgm:prSet presAssocID="{C856F1FC-9648-4C62-A5B0-F697C5958E34}" presName="textNode" presStyleLbl="node1" presStyleIdx="1" presStyleCnt="2" custScaleX="102766" custScaleY="120971">
        <dgm:presLayoutVars>
          <dgm:bulletEnabled val="1"/>
        </dgm:presLayoutVars>
      </dgm:prSet>
      <dgm:spPr/>
    </dgm:pt>
  </dgm:ptLst>
  <dgm:cxnLst>
    <dgm:cxn modelId="{C599E513-8EE0-4262-A211-07A4AD97DA4F}" type="presOf" srcId="{E3B821A0-23EA-45DA-BEB8-34755A512AF7}" destId="{ED9FEC7F-C99E-4375-9635-697F71F8CAC9}" srcOrd="0" destOrd="0" presId="urn:microsoft.com/office/officeart/2005/8/layout/hProcess9"/>
    <dgm:cxn modelId="{D0808C2D-7A29-4B8A-876D-CD59F7AFDA77}" type="presOf" srcId="{A1175886-E32D-4607-B846-2F4278DE11FA}" destId="{61094C83-507D-46FB-8678-CC11AA911B9B}" srcOrd="0" destOrd="0" presId="urn:microsoft.com/office/officeart/2005/8/layout/hProcess9"/>
    <dgm:cxn modelId="{2D4D5081-5FB9-4668-B658-345B501961E4}" type="presOf" srcId="{C856F1FC-9648-4C62-A5B0-F697C5958E34}" destId="{764BAF71-896E-4D89-B300-CDCF72999AC2}" srcOrd="0" destOrd="0" presId="urn:microsoft.com/office/officeart/2005/8/layout/hProcess9"/>
    <dgm:cxn modelId="{0747D18B-7C9E-48B8-A998-136656B68F54}" srcId="{A1175886-E32D-4607-B846-2F4278DE11FA}" destId="{E3B821A0-23EA-45DA-BEB8-34755A512AF7}" srcOrd="0" destOrd="0" parTransId="{163BE0EB-E1F8-4E19-9682-F021A0F9632F}" sibTransId="{06C9623B-C54F-4654-B9B2-6CB6622575E1}"/>
    <dgm:cxn modelId="{E78D1BC8-EE55-4ED5-9741-C93CEB69B547}" srcId="{A1175886-E32D-4607-B846-2F4278DE11FA}" destId="{C856F1FC-9648-4C62-A5B0-F697C5958E34}" srcOrd="1" destOrd="0" parTransId="{A6D6C7E6-948B-4567-B17A-15B8F99BBF71}" sibTransId="{6B58DDDA-8F57-437D-9EDC-34ED387188D6}"/>
    <dgm:cxn modelId="{3BA3CB03-E13D-4226-88B9-CF70D43803D3}" type="presParOf" srcId="{61094C83-507D-46FB-8678-CC11AA911B9B}" destId="{F6DD1B83-E1A6-4AF7-BCED-76EF65DF71B5}" srcOrd="0" destOrd="0" presId="urn:microsoft.com/office/officeart/2005/8/layout/hProcess9"/>
    <dgm:cxn modelId="{5012FE28-4D96-4702-807B-DEC3C2562D2F}" type="presParOf" srcId="{61094C83-507D-46FB-8678-CC11AA911B9B}" destId="{4085D8AA-B452-4804-AEFB-F9578048591C}" srcOrd="1" destOrd="0" presId="urn:microsoft.com/office/officeart/2005/8/layout/hProcess9"/>
    <dgm:cxn modelId="{A9871D8F-6651-4CC8-9C6B-99142915ED92}" type="presParOf" srcId="{4085D8AA-B452-4804-AEFB-F9578048591C}" destId="{ED9FEC7F-C99E-4375-9635-697F71F8CAC9}" srcOrd="0" destOrd="0" presId="urn:microsoft.com/office/officeart/2005/8/layout/hProcess9"/>
    <dgm:cxn modelId="{ECD80A47-7755-41BF-80E6-BB5E0D1F49B3}" type="presParOf" srcId="{4085D8AA-B452-4804-AEFB-F9578048591C}" destId="{417CC085-E02F-424E-8211-5E5CA0A7690C}" srcOrd="1" destOrd="0" presId="urn:microsoft.com/office/officeart/2005/8/layout/hProcess9"/>
    <dgm:cxn modelId="{668C4D94-A258-4AAB-BAC0-1210775A5C2E}" type="presParOf" srcId="{4085D8AA-B452-4804-AEFB-F9578048591C}" destId="{764BAF71-896E-4D89-B300-CDCF72999AC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D1B83-E1A6-4AF7-BCED-76EF65DF71B5}">
      <dsp:nvSpPr>
        <dsp:cNvPr id="0" name=""/>
        <dsp:cNvSpPr/>
      </dsp:nvSpPr>
      <dsp:spPr>
        <a:xfrm>
          <a:off x="342185" y="0"/>
          <a:ext cx="3878104" cy="215813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FEC7F-C99E-4375-9635-697F71F8CAC9}">
      <dsp:nvSpPr>
        <dsp:cNvPr id="0" name=""/>
        <dsp:cNvSpPr/>
      </dsp:nvSpPr>
      <dsp:spPr>
        <a:xfrm>
          <a:off x="159" y="566312"/>
          <a:ext cx="2152526" cy="10255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4">
                  <a:lumMod val="50000"/>
                </a:schemeClr>
              </a:solidFill>
            </a:rPr>
            <a:t>В 2021 ГОДУ ПОСТАНОВКА НА НАЛОГОВЫЙ УЧЕТ НА ТЕРРИТОРИИ РАЙОНА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600" b="1" kern="1200" dirty="0">
              <a:solidFill>
                <a:srgbClr val="FF0000"/>
              </a:solidFill>
            </a:rPr>
            <a:t>24 ОРГАНИЗАЦИИ</a:t>
          </a:r>
        </a:p>
      </dsp:txBody>
      <dsp:txXfrm>
        <a:off x="50220" y="616373"/>
        <a:ext cx="2052404" cy="925390"/>
      </dsp:txXfrm>
    </dsp:sp>
    <dsp:sp modelId="{764BAF71-896E-4D89-B300-CDCF72999AC2}">
      <dsp:nvSpPr>
        <dsp:cNvPr id="0" name=""/>
        <dsp:cNvSpPr/>
      </dsp:nvSpPr>
      <dsp:spPr>
        <a:xfrm>
          <a:off x="2366107" y="556924"/>
          <a:ext cx="2196208" cy="10442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</a:rPr>
            <a:t>240 %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4">
                  <a:lumMod val="50000"/>
                </a:schemeClr>
              </a:solidFill>
            </a:rPr>
            <a:t>К УРОВНЮ 2020 ГОДА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</dsp:txBody>
      <dsp:txXfrm>
        <a:off x="2417085" y="607902"/>
        <a:ext cx="2094252" cy="942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0.14968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46898" y="502630"/>
          <a:ext cx="1117107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Доходов бюджета в течение 2021 года, </a:t>
          </a:r>
          <a:r>
            <a:rPr lang="ru-RU" sz="105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0.8255</cdr:x>
      <cdr:y>0.61074</cdr:y>
    </cdr:from>
    <cdr:to>
      <cdr:x>0.91354</cdr:x>
      <cdr:y>0.66644</cdr:y>
    </cdr:to>
    <cdr:sp macro="" textlink="">
      <cdr:nvSpPr>
        <cdr:cNvPr id="7" name="TextBox 6"/>
        <cdr:cNvSpPr txBox="1"/>
      </cdr:nvSpPr>
      <cdr:spPr>
        <a:xfrm xmlns:a="http://schemas.openxmlformats.org/drawingml/2006/main" flipH="1">
          <a:off x="10003418" y="4185686"/>
          <a:ext cx="1066798" cy="381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1011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0.85537</cdr:x>
      <cdr:y>0.74427</cdr:y>
    </cdr:from>
    <cdr:to>
      <cdr:x>0.95913</cdr:x>
      <cdr:y>0.818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365369" y="5100826"/>
          <a:ext cx="1257300" cy="505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1075</a:t>
          </a:r>
        </a:p>
      </cdr:txBody>
    </cdr:sp>
  </cdr:relSizeAnchor>
  <cdr:relSizeAnchor xmlns:cdr="http://schemas.openxmlformats.org/drawingml/2006/chartDrawing">
    <cdr:from>
      <cdr:x>0.77716</cdr:x>
      <cdr:y>0.47013</cdr:y>
    </cdr:from>
    <cdr:to>
      <cdr:x>0.89777</cdr:x>
      <cdr:y>0.56444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 flipH="1">
          <a:off x="9417631" y="3222011"/>
          <a:ext cx="146150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cap="none" spc="0" dirty="0">
              <a:ln/>
              <a:solidFill>
                <a:srgbClr val="FF0000"/>
              </a:solidFill>
              <a:effectLst/>
            </a:rPr>
            <a:t>+233</a:t>
          </a:r>
        </a:p>
      </cdr:txBody>
    </cdr:sp>
  </cdr:relSizeAnchor>
  <cdr:relSizeAnchor xmlns:cdr="http://schemas.openxmlformats.org/drawingml/2006/chartDrawing">
    <cdr:from>
      <cdr:x>0.1221</cdr:x>
      <cdr:y>0.76685</cdr:y>
    </cdr:from>
    <cdr:to>
      <cdr:x>0.48034</cdr:x>
      <cdr:y>0.82523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1479604" y="5255550"/>
          <a:ext cx="434114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0.48254</cdr:x>
      <cdr:y>0.71708</cdr:y>
    </cdr:from>
    <cdr:to>
      <cdr:x>1</cdr:x>
      <cdr:y>0.86528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5847405" y="4914455"/>
          <a:ext cx="6270564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2000" b="1" cap="none" spc="0" dirty="0">
            <a:ln/>
            <a:solidFill>
              <a:schemeClr val="accent4"/>
            </a:solidFill>
            <a:effectLst/>
          </a:endParaRPr>
        </a:p>
        <a:p xmlns:a="http://schemas.openxmlformats.org/drawingml/2006/main">
          <a:pPr algn="ctr"/>
          <a:endParaRPr lang="ru-RU" sz="2000" b="1" dirty="0">
            <a:ln/>
            <a:solidFill>
              <a:schemeClr val="accent4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0.16624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04875" y="461665"/>
          <a:ext cx="1067558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доходов по </a:t>
          </a:r>
          <a:r>
            <a: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0.46173</cdr:x>
      <cdr:y>0.36824</cdr:y>
    </cdr:from>
    <cdr:to>
      <cdr:x>0.53094</cdr:x>
      <cdr:y>0.4407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00677" y="2371750"/>
          <a:ext cx="809570" cy="46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722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0.63192</cdr:x>
      <cdr:y>0.31204</cdr:y>
    </cdr:from>
    <cdr:to>
      <cdr:x>0.70358</cdr:x>
      <cdr:y>0.38155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391401" y="2009779"/>
          <a:ext cx="838200" cy="447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842</a:t>
          </a:r>
        </a:p>
      </cdr:txBody>
    </cdr:sp>
  </cdr:relSizeAnchor>
  <cdr:relSizeAnchor xmlns:cdr="http://schemas.openxmlformats.org/drawingml/2006/chartDrawing">
    <cdr:from>
      <cdr:x>0.79235</cdr:x>
      <cdr:y>0.21</cdr:y>
    </cdr:from>
    <cdr:to>
      <cdr:x>0.92995</cdr:x>
      <cdr:y>0.30755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267826" y="1352550"/>
          <a:ext cx="1609521" cy="628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1075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0.08578</cdr:y>
    </cdr:from>
    <cdr:to>
      <cdr:x>0.95272</cdr:x>
      <cdr:y>0.16702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552503"/>
          <a:ext cx="1114369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            Налоговые и неналоговые  доходы на 1 жителя, 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0.46906</cdr:x>
      <cdr:y>0.36824</cdr:y>
    </cdr:from>
    <cdr:to>
      <cdr:x>0.53094</cdr:x>
      <cdr:y>0.4407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86402" y="2371725"/>
          <a:ext cx="723899" cy="466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0.63192</cdr:x>
      <cdr:y>0.31204</cdr:y>
    </cdr:from>
    <cdr:to>
      <cdr:x>0.69463</cdr:x>
      <cdr:y>0.38155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391401" y="2009775"/>
          <a:ext cx="733425" cy="447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0.79409</cdr:x>
      <cdr:y>0.21382</cdr:y>
    </cdr:from>
    <cdr:to>
      <cdr:x>0.92995</cdr:x>
      <cdr:y>0.30755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288264" y="1377148"/>
          <a:ext cx="1589084" cy="603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0.32238</cdr:x>
      <cdr:y>0.14788</cdr:y>
    </cdr:from>
    <cdr:to>
      <cdr:x>0.558</cdr:x>
      <cdr:y>0.20342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02997" y="827336"/>
          <a:ext cx="2121763" cy="310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err="1"/>
            <a:t>Ковыктинское</a:t>
          </a:r>
          <a:r>
            <a:rPr lang="ru-RU" sz="1100" dirty="0"/>
            <a:t> месторождение</a:t>
          </a:r>
        </a:p>
      </cdr:txBody>
    </cdr:sp>
  </cdr:relSizeAnchor>
  <cdr:relSizeAnchor xmlns:cdr="http://schemas.openxmlformats.org/drawingml/2006/chartDrawing">
    <cdr:from>
      <cdr:x>0.45784</cdr:x>
      <cdr:y>0.55543</cdr:y>
    </cdr:from>
    <cdr:to>
      <cdr:x>0.59872</cdr:x>
      <cdr:y>0.80433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86226" y="2403820"/>
          <a:ext cx="1257300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chemeClr val="accent4"/>
            </a:solidFill>
            <a:effectLst/>
          </a:endParaRPr>
        </a:p>
        <a:p xmlns:a="http://schemas.openxmlformats.org/drawingml/2006/main">
          <a:pPr algn="ctr"/>
          <a:r>
            <a:rPr lang="ru-RU" sz="2400" b="1" cap="none" spc="0" dirty="0">
              <a:ln/>
              <a:solidFill>
                <a:srgbClr val="FF0000"/>
              </a:solidFill>
              <a:effectLst/>
            </a:rPr>
            <a:t>140</a:t>
          </a:r>
          <a:r>
            <a:rPr lang="en-US" sz="2400" b="1" cap="none" spc="0" dirty="0">
              <a:ln/>
              <a:solidFill>
                <a:srgbClr val="FF0000"/>
              </a:solidFill>
              <a:effectLst/>
            </a:rPr>
            <a:t> (</a:t>
          </a:r>
          <a:r>
            <a:rPr lang="ru-RU" sz="2400" b="1" cap="none" spc="0" dirty="0">
              <a:ln/>
              <a:solidFill>
                <a:srgbClr val="FF0000"/>
              </a:solidFill>
              <a:effectLst/>
            </a:rPr>
            <a:t>7</a:t>
          </a:r>
          <a:r>
            <a:rPr lang="en-US" sz="2400" b="1" cap="none" spc="0" dirty="0">
              <a:ln/>
              <a:solidFill>
                <a:srgbClr val="FF0000"/>
              </a:solidFill>
              <a:effectLst/>
            </a:rPr>
            <a:t>9%)</a:t>
          </a:r>
          <a:endParaRPr lang="ru-RU" sz="2400" b="1" cap="none" spc="0" dirty="0">
            <a:ln/>
            <a:solidFill>
              <a:srgbClr val="FF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0.22473</cdr:x>
      <cdr:y>0.59682</cdr:y>
    </cdr:from>
    <cdr:to>
      <cdr:x>0.39808</cdr:x>
      <cdr:y>0.81631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05678" y="2622744"/>
          <a:ext cx="1547147" cy="9645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800" b="1" dirty="0">
            <a:ln/>
            <a:solidFill>
              <a:srgbClr val="FF0000"/>
            </a:solidFill>
          </a:endParaRPr>
        </a:p>
        <a:p xmlns:a="http://schemas.openxmlformats.org/drawingml/2006/main">
          <a:pPr algn="ctr"/>
          <a:r>
            <a:rPr lang="ru-RU" sz="2800" b="1" cap="none" spc="0" dirty="0">
              <a:ln/>
              <a:solidFill>
                <a:srgbClr val="FF0000"/>
              </a:solidFill>
              <a:effectLst/>
            </a:rPr>
            <a:t>75(69%)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0.16624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04875" y="461665"/>
          <a:ext cx="1067558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расходов по </a:t>
          </a:r>
          <a:r>
            <a: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0.63015</cdr:x>
      <cdr:y>0.23863</cdr:y>
    </cdr:from>
    <cdr:to>
      <cdr:x>0.70681</cdr:x>
      <cdr:y>0.31444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70685" y="1536947"/>
          <a:ext cx="896645" cy="48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839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0.80092</cdr:x>
      <cdr:y>0.17109</cdr:y>
    </cdr:from>
    <cdr:to>
      <cdr:x>0.86999</cdr:x>
      <cdr:y>0.25241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68162" y="1101942"/>
          <a:ext cx="807868" cy="523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0.15458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13980" y="472366"/>
          <a:ext cx="1078272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расходов на образование по </a:t>
          </a:r>
          <a:r>
            <a: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0.63907</cdr:x>
      <cdr:y>0.28838</cdr:y>
    </cdr:from>
    <cdr:to>
      <cdr:x>0.71091</cdr:x>
      <cdr:y>0.36232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474998" y="1857375"/>
          <a:ext cx="840327" cy="476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607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0.80537</cdr:x>
      <cdr:y>0.22627</cdr:y>
    </cdr:from>
    <cdr:to>
      <cdr:x>0.87378</cdr:x>
      <cdr:y>0.29725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420226" y="1457325"/>
          <a:ext cx="800099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0.14968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46898" y="502630"/>
          <a:ext cx="1117107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расходов на культуру и спорт по </a:t>
          </a:r>
          <a:r>
            <a: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0.63785</cdr:x>
      <cdr:y>0.33161</cdr:y>
    </cdr:from>
    <cdr:to>
      <cdr:x>0.7199</cdr:x>
      <cdr:y>0.42358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29442" y="2272682"/>
          <a:ext cx="994284" cy="630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0.79536</cdr:x>
      <cdr:y>0.26684</cdr:y>
    </cdr:from>
    <cdr:to>
      <cdr:x>0.87378</cdr:x>
      <cdr:y>0.34457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638142" y="1828800"/>
          <a:ext cx="950298" cy="532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0.16508</cdr:x>
      <cdr:y>0.09856</cdr:y>
    </cdr:from>
    <cdr:to>
      <cdr:x>0.76633</cdr:x>
      <cdr:y>0.17609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7008441-8774-42E0-83FA-4916BDE067C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09650" y="678554"/>
          <a:ext cx="7319273" cy="53381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99A7-3766-4BD5-9499-F5B2AADAD97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D825-0772-47DC-BD4B-841631386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E590A-39DB-4F1B-B60C-FD8D4BB912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11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2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339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3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216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4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698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5497A-68F9-4871-BF77-E41C0F7667F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37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6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150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7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718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8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313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E590A-39DB-4F1B-B60C-FD8D4BB912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844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7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3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8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jpeg"/><Relationship Id="rId4" Type="http://schemas.openxmlformats.org/officeDocument/2006/relationships/chart" Target="../charts/chart1.xml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jpeg"/><Relationship Id="rId4" Type="http://schemas.openxmlformats.org/officeDocument/2006/relationships/chart" Target="../charts/chart2.xml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chart" Target="../charts/char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.jpeg"/><Relationship Id="rId4" Type="http://schemas.openxmlformats.org/officeDocument/2006/relationships/chart" Target="../charts/chart3.xml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2.png"/><Relationship Id="rId7" Type="http://schemas.openxmlformats.org/officeDocument/2006/relationships/diagramData" Target="../diagrams/data5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11" Type="http://schemas.microsoft.com/office/2007/relationships/diagramDrawing" Target="../diagrams/drawing5.xml"/><Relationship Id="rId5" Type="http://schemas.openxmlformats.org/officeDocument/2006/relationships/chart" Target="../charts/chart5.xml"/><Relationship Id="rId10" Type="http://schemas.openxmlformats.org/officeDocument/2006/relationships/diagramColors" Target="../diagrams/colors5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3.jpeg"/><Relationship Id="rId4" Type="http://schemas.openxmlformats.org/officeDocument/2006/relationships/chart" Target="../charts/chart6.xml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3.jpeg"/><Relationship Id="rId4" Type="http://schemas.openxmlformats.org/officeDocument/2006/relationships/chart" Target="../charts/chart7.xml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3.jpeg"/><Relationship Id="rId4" Type="http://schemas.openxmlformats.org/officeDocument/2006/relationships/chart" Target="../charts/chart8.xml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3.jpeg"/><Relationship Id="rId4" Type="http://schemas.openxmlformats.org/officeDocument/2006/relationships/chart" Target="../charts/chart9.xml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75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/>
        </p:nvGraphicFramePr>
        <p:xfrm>
          <a:off x="1117763" y="5"/>
          <a:ext cx="4500635" cy="46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5315" y="461669"/>
            <a:ext cx="9600664" cy="5022092"/>
          </a:xfrm>
          <a:prstGeom prst="rect">
            <a:avLst/>
          </a:prstGeom>
        </p:spPr>
        <p:txBody>
          <a:bodyPr wrap="square" lIns="91895" tIns="45948" rIns="91895" bIns="45948">
            <a:spAutoFit/>
          </a:bodyPr>
          <a:lstStyle/>
          <a:p>
            <a:pPr algn="ctr" defTabSz="919004">
              <a:defRPr/>
            </a:pPr>
            <a:endParaRPr lang="ru-RU" sz="4138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algn="ctr" defTabSz="919004">
              <a:defRPr/>
            </a:pPr>
            <a:endParaRPr lang="ru-RU" sz="4138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lvl="0" algn="ctr" defTabSz="919004">
              <a:defRPr/>
            </a:pPr>
            <a:r>
              <a:rPr lang="ru-RU" sz="40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ОТЧЕТ </a:t>
            </a:r>
          </a:p>
          <a:p>
            <a:pPr lvl="0" algn="ctr" defTabSz="919004">
              <a:defRPr/>
            </a:pPr>
            <a:r>
              <a:rPr lang="ru-RU" sz="40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ОБ ИСПОЛНЕНИИ БЮДЖЕТА </a:t>
            </a:r>
            <a:r>
              <a:rPr lang="ru-RU" sz="4138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ОБРАЗОВАНИЯ </a:t>
            </a:r>
          </a:p>
          <a:p>
            <a:pPr lvl="0" algn="ctr" defTabSz="919004">
              <a:defRPr/>
            </a:pPr>
            <a:r>
              <a:rPr lang="ru-RU" sz="4138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«ЖИГАЛОВСКИЙ РАЙОН»</a:t>
            </a:r>
          </a:p>
          <a:p>
            <a:pPr algn="ctr" defTabSz="919004">
              <a:defRPr/>
            </a:pPr>
            <a:endParaRPr lang="ru-RU" sz="308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algn="ctr" defTabSz="919004">
              <a:defRPr/>
            </a:pPr>
            <a:r>
              <a:rPr lang="ru-RU" sz="44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210116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451445"/>
              </p:ext>
            </p:extLst>
          </p:nvPr>
        </p:nvGraphicFramePr>
        <p:xfrm>
          <a:off x="74031" y="4574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9048750" y="2009775"/>
            <a:ext cx="885825" cy="5363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842</a:t>
            </a:r>
          </a:p>
        </p:txBody>
      </p:sp>
      <p:sp>
        <p:nvSpPr>
          <p:cNvPr id="7" name="TextBox 1"/>
          <p:cNvSpPr txBox="1"/>
          <p:nvPr/>
        </p:nvSpPr>
        <p:spPr>
          <a:xfrm flipH="1">
            <a:off x="8334374" y="3192422"/>
            <a:ext cx="819149" cy="3786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33014" y="2546091"/>
            <a:ext cx="72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8988295" y="3054220"/>
            <a:ext cx="2540260" cy="1524000"/>
          </a:xfrm>
          <a:prstGeom prst="bentConnector3">
            <a:avLst/>
          </a:prstGeom>
          <a:ln w="2857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0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481973"/>
              </p:ext>
            </p:extLst>
          </p:nvPr>
        </p:nvGraphicFramePr>
        <p:xfrm>
          <a:off x="228599" y="114300"/>
          <a:ext cx="11696701" cy="64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extBox 1"/>
          <p:cNvSpPr txBox="1"/>
          <p:nvPr/>
        </p:nvSpPr>
        <p:spPr>
          <a:xfrm>
            <a:off x="1800226" y="2675870"/>
            <a:ext cx="704850" cy="4716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5355" y="2778147"/>
            <a:ext cx="105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62375" y="2571749"/>
            <a:ext cx="96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656</a:t>
            </a:r>
          </a:p>
        </p:txBody>
      </p:sp>
    </p:spTree>
    <p:extLst>
      <p:ext uri="{BB962C8B-B14F-4D97-AF65-F5344CB8AC3E}">
        <p14:creationId xmlns:p14="http://schemas.microsoft.com/office/powerpoint/2010/main" val="42173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49105"/>
              </p:ext>
            </p:extLst>
          </p:nvPr>
        </p:nvGraphicFramePr>
        <p:xfrm>
          <a:off x="184210" y="157711"/>
          <a:ext cx="11696701" cy="64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extBox 1"/>
          <p:cNvSpPr txBox="1"/>
          <p:nvPr/>
        </p:nvSpPr>
        <p:spPr>
          <a:xfrm>
            <a:off x="1800226" y="2675870"/>
            <a:ext cx="704850" cy="4716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355" y="2778147"/>
            <a:ext cx="105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867361"/>
              </p:ext>
            </p:extLst>
          </p:nvPr>
        </p:nvGraphicFramePr>
        <p:xfrm>
          <a:off x="6591301" y="2590799"/>
          <a:ext cx="4962524" cy="407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30699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26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BE1CE-0172-4773-A116-D756ACFAD5A6}" type="slidenum">
              <a:rPr lang="ru-RU" altLang="ru-RU"/>
              <a:pPr>
                <a:defRPr/>
              </a:pPr>
              <a:t>5</a:t>
            </a:fld>
            <a:endParaRPr lang="ru-RU" altLang="ru-RU" dirty="0"/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510289"/>
              </p:ext>
            </p:extLst>
          </p:nvPr>
        </p:nvGraphicFramePr>
        <p:xfrm>
          <a:off x="3267075" y="939455"/>
          <a:ext cx="8924925" cy="432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2228" y="-16520"/>
            <a:ext cx="5485703" cy="461665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46888" y="461665"/>
            <a:ext cx="11310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ПОСТУПЛЕНИЕ НАЛОГА на доходы ФИЗИЧЕСКИХ ЛИЦ,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168902902"/>
              </p:ext>
            </p:extLst>
          </p:nvPr>
        </p:nvGraphicFramePr>
        <p:xfrm>
          <a:off x="371474" y="1004162"/>
          <a:ext cx="4562476" cy="215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71474" y="2914650"/>
            <a:ext cx="5530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КРУПНЕЙШИЕ ПЛАТЕЛЬЩИКИ:</a:t>
            </a:r>
          </a:p>
          <a:p>
            <a:endParaRPr lang="ru-RU" b="1" dirty="0"/>
          </a:p>
          <a:p>
            <a:r>
              <a:rPr lang="ru-RU" b="1" dirty="0"/>
              <a:t>ООО «ГАЗАРТСТРОЙ»-123 млн. </a:t>
            </a:r>
            <a:r>
              <a:rPr lang="ru-RU" b="1" dirty="0" err="1"/>
              <a:t>руб</a:t>
            </a:r>
            <a:r>
              <a:rPr lang="ru-RU" b="1" dirty="0"/>
              <a:t> (29%)</a:t>
            </a:r>
          </a:p>
          <a:p>
            <a:r>
              <a:rPr lang="ru-RU" b="1" dirty="0"/>
              <a:t>ООО «ГАЗПРОМ БУРЕНИЕ»- 41 млн. </a:t>
            </a:r>
            <a:r>
              <a:rPr lang="ru-RU" b="1" dirty="0" err="1"/>
              <a:t>руб</a:t>
            </a:r>
            <a:r>
              <a:rPr lang="ru-RU" b="1" dirty="0"/>
              <a:t> (10%)</a:t>
            </a:r>
          </a:p>
          <a:p>
            <a:r>
              <a:rPr lang="ru-RU" b="1" dirty="0"/>
              <a:t>  </a:t>
            </a:r>
          </a:p>
        </p:txBody>
      </p:sp>
      <p:pic>
        <p:nvPicPr>
          <p:cNvPr id="12" name="char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971" y="5135641"/>
            <a:ext cx="1182108" cy="11820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4079" y="5332032"/>
            <a:ext cx="3342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Экономический эффект от поступления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ндфл</a:t>
            </a:r>
            <a:endParaRPr lang="ru-RU" b="1" dirty="0">
              <a:ln/>
              <a:solidFill>
                <a:srgbClr val="002060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4692512">
            <a:off x="5497686" y="5322105"/>
            <a:ext cx="296822" cy="46121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6204770">
            <a:off x="5472136" y="5736306"/>
            <a:ext cx="315874" cy="484113"/>
          </a:xfrm>
          <a:prstGeom prst="upArrow">
            <a:avLst>
              <a:gd name="adj1" fmla="val 44533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7850" y="5283844"/>
            <a:ext cx="6391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/>
                <a:solidFill>
                  <a:schemeClr val="accent4">
                    <a:lumMod val="50000"/>
                  </a:schemeClr>
                </a:solidFill>
              </a:rPr>
              <a:t>ДЛЯ БЮДЖЕТА ИРКУТСКОЙ ОБЛАСТИ – 658 МЛН. РУБЛЕЙ</a:t>
            </a:r>
          </a:p>
          <a:p>
            <a:pPr algn="ctr"/>
            <a:endParaRPr lang="ru-RU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b="1" dirty="0">
                <a:ln/>
                <a:solidFill>
                  <a:schemeClr val="accent4">
                    <a:lumMod val="50000"/>
                  </a:schemeClr>
                </a:solidFill>
              </a:rPr>
              <a:t>ДЛЯ БЮДЖЕТОВ ПОСЕЛЕНИЙ– 38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9573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56400"/>
              </p:ext>
            </p:extLst>
          </p:nvPr>
        </p:nvGraphicFramePr>
        <p:xfrm>
          <a:off x="228599" y="114300"/>
          <a:ext cx="11696701" cy="64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1714500" y="2047876"/>
            <a:ext cx="742950" cy="4952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704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724276" y="2324100"/>
            <a:ext cx="800100" cy="45404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29275" y="2047876"/>
            <a:ext cx="93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713</a:t>
            </a:r>
          </a:p>
        </p:txBody>
      </p:sp>
    </p:spTree>
    <p:extLst>
      <p:ext uri="{BB962C8B-B14F-4D97-AF65-F5344CB8AC3E}">
        <p14:creationId xmlns:p14="http://schemas.microsoft.com/office/powerpoint/2010/main" val="212738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509966"/>
              </p:ext>
            </p:extLst>
          </p:nvPr>
        </p:nvGraphicFramePr>
        <p:xfrm>
          <a:off x="74030" y="1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1790700" y="2143125"/>
            <a:ext cx="666750" cy="4000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781424" y="2543175"/>
            <a:ext cx="742951" cy="23497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67375" y="2447924"/>
            <a:ext cx="8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</a:p>
        </p:txBody>
      </p:sp>
    </p:spTree>
    <p:extLst>
      <p:ext uri="{BB962C8B-B14F-4D97-AF65-F5344CB8AC3E}">
        <p14:creationId xmlns:p14="http://schemas.microsoft.com/office/powerpoint/2010/main" val="55283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76970"/>
              </p:ext>
            </p:extLst>
          </p:nvPr>
        </p:nvGraphicFramePr>
        <p:xfrm>
          <a:off x="74030" y="1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1988598" y="4074850"/>
            <a:ext cx="656278" cy="19234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32808" y="3613213"/>
            <a:ext cx="855502" cy="3885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628" y="1740310"/>
            <a:ext cx="72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119460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6238" y="-31434"/>
          <a:ext cx="12173552" cy="688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5118" y="1188721"/>
          <a:ext cx="11724641" cy="5938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6482">
                  <a:extLst>
                    <a:ext uri="{9D8B030D-6E8A-4147-A177-3AD203B41FA5}">
                      <a16:colId xmlns:a16="http://schemas.microsoft.com/office/drawing/2014/main" val="2905738037"/>
                    </a:ext>
                  </a:extLst>
                </a:gridCol>
                <a:gridCol w="1517386">
                  <a:extLst>
                    <a:ext uri="{9D8B030D-6E8A-4147-A177-3AD203B41FA5}">
                      <a16:colId xmlns:a16="http://schemas.microsoft.com/office/drawing/2014/main" val="956877381"/>
                    </a:ext>
                  </a:extLst>
                </a:gridCol>
                <a:gridCol w="1332378">
                  <a:extLst>
                    <a:ext uri="{9D8B030D-6E8A-4147-A177-3AD203B41FA5}">
                      <a16:colId xmlns:a16="http://schemas.microsoft.com/office/drawing/2014/main" val="1467149742"/>
                    </a:ext>
                  </a:extLst>
                </a:gridCol>
                <a:gridCol w="1228307">
                  <a:extLst>
                    <a:ext uri="{9D8B030D-6E8A-4147-A177-3AD203B41FA5}">
                      <a16:colId xmlns:a16="http://schemas.microsoft.com/office/drawing/2014/main" val="677764693"/>
                    </a:ext>
                  </a:extLst>
                </a:gridCol>
                <a:gridCol w="1337209">
                  <a:extLst>
                    <a:ext uri="{9D8B030D-6E8A-4147-A177-3AD203B41FA5}">
                      <a16:colId xmlns:a16="http://schemas.microsoft.com/office/drawing/2014/main" val="4277731038"/>
                    </a:ext>
                  </a:extLst>
                </a:gridCol>
                <a:gridCol w="1452879">
                  <a:extLst>
                    <a:ext uri="{9D8B030D-6E8A-4147-A177-3AD203B41FA5}">
                      <a16:colId xmlns:a16="http://schemas.microsoft.com/office/drawing/2014/main" val="70989816"/>
                    </a:ext>
                  </a:extLst>
                </a:gridCol>
              </a:tblGrid>
              <a:tr h="657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НАЛОГОВЫЕ И НЕНАЛОГОВЫЕ ДОХОДЫ (ННД) НА 1 ЖИТЕЛЯ (сред. 25,2 т. р.)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98816"/>
                  </a:ext>
                </a:extLst>
              </a:tr>
              <a:tr h="626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ННД НА 1 ЖИТЕЛЯ (сред. 10,3</a:t>
                      </a:r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 р.)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803434"/>
                  </a:ext>
                </a:extLst>
              </a:tr>
              <a:tr h="597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СУБСИДИЙ НА 1 ЖИТЕЛЯ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(сред. 2,8 т. р.)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060103"/>
                  </a:ext>
                </a:extLst>
              </a:tr>
              <a:tr h="804967">
                <a:tc>
                  <a:txBody>
                    <a:bodyPr/>
                    <a:lstStyle/>
                    <a:p>
                      <a:pPr algn="l" fontAlgn="b"/>
                      <a:endParaRPr lang="ru-RU" sz="16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ОМСУ НА 1 ЖИТЕЛЯ (сред.</a:t>
                      </a:r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5,3 т. р.)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087980"/>
                  </a:ext>
                </a:extLst>
              </a:tr>
              <a:tr h="804967">
                <a:tc>
                  <a:txBody>
                    <a:bodyPr/>
                    <a:lstStyle/>
                    <a:p>
                      <a:pPr algn="l" fontAlgn="b"/>
                      <a:endParaRPr lang="ru-RU" sz="16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СОДЕРЖАНИЕ ОМСУ В ННД (сред. 38,6 %)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382770"/>
                  </a:ext>
                </a:extLst>
              </a:tr>
              <a:tr h="77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ФИНАНСИРОВАТЬ ПЕРВООЧЕРЕДНЫЕ РАСХОДЫ ЗА СЧЕТ ННД</a:t>
                      </a:r>
                    </a:p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 сред.</a:t>
                      </a:r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113,2 %)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081276"/>
                  </a:ext>
                </a:extLst>
              </a:tr>
              <a:tr h="725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ПРОСРОЧЕННОЙ КРЕДИТОРСКОЙ ЗАДОЛЖЕННОСТИ В ННД (отсутствует)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825460"/>
                  </a:ext>
                </a:extLst>
              </a:tr>
              <a:tr h="94569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Жигаловский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Качугский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Казачинско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</a:t>
                      </a:r>
                    </a:p>
                    <a:p>
                      <a:pPr algn="l" fontAlgn="t"/>
                      <a:r>
                        <a:rPr lang="ru-RU" sz="18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</a:t>
                      </a:r>
                    </a:p>
                    <a:p>
                      <a:pPr algn="l" fontAlgn="t"/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031194"/>
                  </a:ext>
                </a:extLst>
              </a:tr>
            </a:tbl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8433526" y="1435444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 flipH="1">
            <a:off x="11035083" y="2779781"/>
            <a:ext cx="477520" cy="469573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11035083" y="1405223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11045712" y="2126898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11051166" y="5600424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11045712" y="4903788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11060952" y="4227044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8424250" y="3486812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7093393" y="5600424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7072035" y="2108366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9706392" y="1417479"/>
            <a:ext cx="479018" cy="469080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9724143" y="2126898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9699765" y="5600424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9699765" y="4910462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 rot="21426563" flipH="1">
            <a:off x="9683915" y="4231816"/>
            <a:ext cx="494124" cy="493382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Блок-схема: узел 35"/>
          <p:cNvSpPr/>
          <p:nvPr/>
        </p:nvSpPr>
        <p:spPr>
          <a:xfrm flipH="1">
            <a:off x="7087486" y="4910462"/>
            <a:ext cx="477520" cy="469573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Блок-схема: узел 36"/>
          <p:cNvSpPr/>
          <p:nvPr/>
        </p:nvSpPr>
        <p:spPr>
          <a:xfrm flipH="1">
            <a:off x="7087486" y="4207586"/>
            <a:ext cx="477520" cy="469573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Блок-схема: узел 37"/>
          <p:cNvSpPr/>
          <p:nvPr/>
        </p:nvSpPr>
        <p:spPr>
          <a:xfrm flipH="1">
            <a:off x="9694158" y="2771121"/>
            <a:ext cx="477520" cy="469573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H="1">
            <a:off x="9684022" y="3479912"/>
            <a:ext cx="501388" cy="476473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Блок-схема: узел 39"/>
          <p:cNvSpPr/>
          <p:nvPr/>
        </p:nvSpPr>
        <p:spPr>
          <a:xfrm flipH="1">
            <a:off x="8414343" y="2128356"/>
            <a:ext cx="481463" cy="469573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Блок-схема: узел 40"/>
          <p:cNvSpPr/>
          <p:nvPr/>
        </p:nvSpPr>
        <p:spPr>
          <a:xfrm flipH="1">
            <a:off x="8414344" y="2799609"/>
            <a:ext cx="477520" cy="469573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Блок-схема: узел 41"/>
          <p:cNvSpPr/>
          <p:nvPr/>
        </p:nvSpPr>
        <p:spPr>
          <a:xfrm flipH="1">
            <a:off x="11045712" y="3495140"/>
            <a:ext cx="477520" cy="469573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Блок-схема: узел 42"/>
          <p:cNvSpPr/>
          <p:nvPr/>
        </p:nvSpPr>
        <p:spPr>
          <a:xfrm flipH="1">
            <a:off x="5662306" y="2781234"/>
            <a:ext cx="477520" cy="469573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 flipH="1">
            <a:off x="8424250" y="4903788"/>
            <a:ext cx="477520" cy="469573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Блок-схема: узел 44"/>
          <p:cNvSpPr/>
          <p:nvPr/>
        </p:nvSpPr>
        <p:spPr>
          <a:xfrm flipH="1">
            <a:off x="8418286" y="5592454"/>
            <a:ext cx="477520" cy="469573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flipH="1">
            <a:off x="7065414" y="1420601"/>
            <a:ext cx="477520" cy="469573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Блок-схема: узел 46"/>
          <p:cNvSpPr/>
          <p:nvPr/>
        </p:nvSpPr>
        <p:spPr>
          <a:xfrm flipH="1">
            <a:off x="7091528" y="2771122"/>
            <a:ext cx="477520" cy="469573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flipH="1">
            <a:off x="7078153" y="3486812"/>
            <a:ext cx="477520" cy="469573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5670734" y="5601768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5670734" y="4904056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Блок-схема: узел 51"/>
          <p:cNvSpPr/>
          <p:nvPr/>
        </p:nvSpPr>
        <p:spPr>
          <a:xfrm>
            <a:off x="5670734" y="4182766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Блок-схема: узел 52"/>
          <p:cNvSpPr/>
          <p:nvPr/>
        </p:nvSpPr>
        <p:spPr>
          <a:xfrm flipH="1">
            <a:off x="5662306" y="3487969"/>
            <a:ext cx="477520" cy="469573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Блок-схема: узел 53"/>
          <p:cNvSpPr/>
          <p:nvPr/>
        </p:nvSpPr>
        <p:spPr>
          <a:xfrm>
            <a:off x="5670734" y="2106403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Блок-схема: узел 54"/>
          <p:cNvSpPr/>
          <p:nvPr/>
        </p:nvSpPr>
        <p:spPr>
          <a:xfrm>
            <a:off x="5677546" y="1431572"/>
            <a:ext cx="462280" cy="472488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Блок-схема: узел 48"/>
          <p:cNvSpPr/>
          <p:nvPr/>
        </p:nvSpPr>
        <p:spPr>
          <a:xfrm flipH="1">
            <a:off x="8414343" y="4222137"/>
            <a:ext cx="477520" cy="469573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388</Words>
  <Application>Microsoft Office PowerPoint</Application>
  <PresentationFormat>Широкоэкранный</PresentationFormat>
  <Paragraphs>121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</dc:creator>
  <cp:lastModifiedBy>User</cp:lastModifiedBy>
  <cp:revision>230</cp:revision>
  <cp:lastPrinted>2021-02-16T01:08:23Z</cp:lastPrinted>
  <dcterms:created xsi:type="dcterms:W3CDTF">2020-02-27T07:23:08Z</dcterms:created>
  <dcterms:modified xsi:type="dcterms:W3CDTF">2022-10-24T01:28:48Z</dcterms:modified>
</cp:coreProperties>
</file>